
<file path=[Content_Types].xml><?xml version="1.0" encoding="utf-8"?>
<Types xmlns="http://schemas.openxmlformats.org/package/2006/content-types">
  <Default Extension="jpg&amp;ehk=lobatX0W8F8tSahW8bkdcQ&amp;r=0&amp;pid=OfficeInsert" ContentType="image/jpeg"/>
  <Default Extension="jpg&amp;ehk=1fhD9Qmq2p1h3" ContentType="image/jpeg"/>
  <Default Extension="jpg&amp;ehk=WjQvrVl8Lu70SFVkfLbmKQ&amp;r=0&amp;pid=OfficeInsert" ContentType="image/jpeg"/>
  <Default Extension="jpeg" ContentType="image/jpeg"/>
  <Default Extension="jpg&amp;ehk=FrMbADKJRfIQJELBkd7e" ContentType="image/jpeg"/>
  <Default Extension="rels" ContentType="application/vnd.openxmlformats-package.relationships+xml"/>
  <Default Extension="xml" ContentType="application/xml"/>
  <Default Extension="jpg&amp;ehk=meN20Yyx42NOzna" ContentType="image/jpeg"/>
  <Default Extension="jpg&amp;ehk=PeIXNA7uiuD22sM1AleU8A&amp;r=0&amp;pid=OfficeInsert" ContentType="image/jpeg"/>
  <Default Extension="png&amp;ehk=UXZw4b7x84yn5gD" ContentType="image/png"/>
  <Default Extension="jpg&amp;ehk=si6iodMYSqcjrNJpe" ContentType="image/jpeg"/>
  <Default Extension="jpg&amp;ehk=UAyiCcSJH"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9" r:id="rId5"/>
    <p:sldId id="267" r:id="rId6"/>
    <p:sldId id="260" r:id="rId7"/>
    <p:sldId id="263" r:id="rId8"/>
    <p:sldId id="264" r:id="rId9"/>
    <p:sldId id="265" r:id="rId10"/>
    <p:sldId id="258"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3CD5A7-A977-4417-90C4-AAECED32A5BD}" v="193" dt="2018-09-10T17:10:23.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 van Winkel" userId="e6354fa8-8972-4420-af06-d9a785a251fe" providerId="ADAL" clId="{543CD5A7-A977-4417-90C4-AAECED32A5BD}"/>
    <pc:docChg chg="modSld">
      <pc:chgData name="Martine van Winkel" userId="e6354fa8-8972-4420-af06-d9a785a251fe" providerId="ADAL" clId="{543CD5A7-A977-4417-90C4-AAECED32A5BD}" dt="2018-09-10T17:10:23.018" v="40" actId="20577"/>
      <pc:docMkLst>
        <pc:docMk/>
      </pc:docMkLst>
      <pc:sldChg chg="modSp">
        <pc:chgData name="Martine van Winkel" userId="e6354fa8-8972-4420-af06-d9a785a251fe" providerId="ADAL" clId="{543CD5A7-A977-4417-90C4-AAECED32A5BD}" dt="2018-09-10T17:09:14.507" v="7" actId="20577"/>
        <pc:sldMkLst>
          <pc:docMk/>
          <pc:sldMk cId="830140002" sldId="258"/>
        </pc:sldMkLst>
        <pc:spChg chg="mod">
          <ac:chgData name="Martine van Winkel" userId="e6354fa8-8972-4420-af06-d9a785a251fe" providerId="ADAL" clId="{543CD5A7-A977-4417-90C4-AAECED32A5BD}" dt="2018-09-10T17:09:14.507" v="7" actId="20577"/>
          <ac:spMkLst>
            <pc:docMk/>
            <pc:sldMk cId="830140002" sldId="258"/>
            <ac:spMk id="3" creationId="{FBC969E3-9681-4A5E-87F3-0FE3F6DEDA70}"/>
          </ac:spMkLst>
        </pc:spChg>
      </pc:sldChg>
      <pc:sldChg chg="modSp">
        <pc:chgData name="Martine van Winkel" userId="e6354fa8-8972-4420-af06-d9a785a251fe" providerId="ADAL" clId="{543CD5A7-A977-4417-90C4-AAECED32A5BD}" dt="2018-09-10T17:10:23.018" v="40" actId="20577"/>
        <pc:sldMkLst>
          <pc:docMk/>
          <pc:sldMk cId="3544592947" sldId="264"/>
        </pc:sldMkLst>
        <pc:spChg chg="mod">
          <ac:chgData name="Martine van Winkel" userId="e6354fa8-8972-4420-af06-d9a785a251fe" providerId="ADAL" clId="{543CD5A7-A977-4417-90C4-AAECED32A5BD}" dt="2018-09-10T17:10:23.018" v="40" actId="20577"/>
          <ac:spMkLst>
            <pc:docMk/>
            <pc:sldMk cId="3544592947" sldId="264"/>
            <ac:spMk id="3" creationId="{253B4AD5-0A08-4613-9CEE-A5EEF55DDF8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A61015F-7CC6-4D0A-9D87-873EA4C304CC}" type="datetimeFigureOut">
              <a:rPr lang="en-US" dirty="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5C68B11-C5A8-448C-8CE9-B1A273C79CFC}" type="datetimeFigureOut">
              <a:rPr lang="en-US" dirty="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7616CA0-919D-4A49-9C8A-62FDFB3A5183}" type="datetimeFigureOut">
              <a:rPr lang="en-US" dirty="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9/10/2018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wnk@sgweredi.nl"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mailto:vrp@sgweredi.n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amp;ehk=WjQvrVl8Lu70SFVkfLbmKQ&amp;r=0&amp;pid=OfficeInsert"/><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amp;ehk=si6iodMYSqcjrNJpe"/><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amp;ehk=UAyiCcSJH"/><Relationship Id="rId2" Type="http://schemas.openxmlformats.org/officeDocument/2006/relationships/image" Target="../media/image8.png&amp;ehk=UXZw4b7x84yn5gD"/><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echgirl.nl/" TargetMode="External"/><Relationship Id="rId2" Type="http://schemas.openxmlformats.org/officeDocument/2006/relationships/image" Target="../media/image10.jpg&amp;ehk=lobatX0W8F8tSahW8bkdcQ&amp;r=0&amp;pid=OfficeInsert"/><Relationship Id="rId1" Type="http://schemas.openxmlformats.org/officeDocument/2006/relationships/slideLayout" Target="../slideLayouts/slideLayout5.xml"/><Relationship Id="rId4" Type="http://schemas.openxmlformats.org/officeDocument/2006/relationships/image" Target="../media/image11.jpg&amp;ehk=meN20Yyx42NOzna"/></Relationships>
</file>

<file path=ppt/slides/_rels/slide7.xml.rels><?xml version="1.0" encoding="UTF-8" standalone="yes"?>
<Relationships xmlns="http://schemas.openxmlformats.org/package/2006/relationships"><Relationship Id="rId2" Type="http://schemas.openxmlformats.org/officeDocument/2006/relationships/image" Target="../media/image12.jpg&amp;ehk=FrMbADKJRfIQJELBkd7e"/><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amp;ehk=PeIXNA7uiuD22sM1AleU8A&amp;r=0&amp;pid=OfficeInsert"/><Relationship Id="rId2" Type="http://schemas.openxmlformats.org/officeDocument/2006/relationships/image" Target="../media/image14.jpg&amp;ehk=1fhD9Qmq2p1h3"/><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58154-0250-4B83-B003-40B3346CF19B}"/>
              </a:ext>
            </a:extLst>
          </p:cNvPr>
          <p:cNvSpPr>
            <a:spLocks noGrp="1"/>
          </p:cNvSpPr>
          <p:nvPr>
            <p:ph type="ctrTitle"/>
          </p:nvPr>
        </p:nvSpPr>
        <p:spPr/>
        <p:txBody>
          <a:bodyPr/>
          <a:lstStyle/>
          <a:p>
            <a:r>
              <a:rPr lang="nl-NL" dirty="0"/>
              <a:t>Vertrouwenspersonen</a:t>
            </a:r>
          </a:p>
        </p:txBody>
      </p:sp>
      <p:sp>
        <p:nvSpPr>
          <p:cNvPr id="3" name="Ondertitel 2">
            <a:extLst>
              <a:ext uri="{FF2B5EF4-FFF2-40B4-BE49-F238E27FC236}">
                <a16:creationId xmlns:a16="http://schemas.microsoft.com/office/drawing/2014/main" id="{8FB95054-BB40-4316-AD08-0318ABDE3D60}"/>
              </a:ext>
            </a:extLst>
          </p:cNvPr>
          <p:cNvSpPr>
            <a:spLocks noGrp="1"/>
          </p:cNvSpPr>
          <p:nvPr>
            <p:ph type="subTitle" idx="1"/>
          </p:nvPr>
        </p:nvSpPr>
        <p:spPr/>
        <p:txBody>
          <a:bodyPr/>
          <a:lstStyle/>
          <a:p>
            <a:r>
              <a:rPr lang="nl-NL" dirty="0"/>
              <a:t>Even voorstellen….</a:t>
            </a:r>
          </a:p>
        </p:txBody>
      </p:sp>
    </p:spTree>
    <p:extLst>
      <p:ext uri="{BB962C8B-B14F-4D97-AF65-F5344CB8AC3E}">
        <p14:creationId xmlns:p14="http://schemas.microsoft.com/office/powerpoint/2010/main" val="127476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A7DCBFCC-8C5F-4A93-997F-0A2BB3F0DF7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896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8" name="Picture 4" descr="http://leerlingcontactpersoon.jouwweb.nl/upload/d/4/a/leerlingcontactpersoon/martine.large.jpg?0.5247091967612505">
            <a:extLst>
              <a:ext uri="{FF2B5EF4-FFF2-40B4-BE49-F238E27FC236}">
                <a16:creationId xmlns:a16="http://schemas.microsoft.com/office/drawing/2014/main" id="{1FBE1B77-9200-46F2-94B9-346B99C152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244" r="2" b="29497"/>
          <a:stretch/>
        </p:blipFill>
        <p:spPr bwMode="auto">
          <a:xfrm>
            <a:off x="1688924" y="4150596"/>
            <a:ext cx="3291514" cy="2231808"/>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50F78CF7-743D-4F97-AEAF-6D872AEF4A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4632"/>
            <a:ext cx="1082693" cy="351194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E40A8D2-598B-4E58-8590-861047E3B4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775" y="4150596"/>
            <a:ext cx="1038557" cy="2231807"/>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A8B13B4-9FFE-430F-9B89-8A525F05E8D3}"/>
              </a:ext>
            </a:extLst>
          </p:cNvPr>
          <p:cNvSpPr>
            <a:spLocks noGrp="1"/>
          </p:cNvSpPr>
          <p:nvPr>
            <p:ph type="title"/>
          </p:nvPr>
        </p:nvSpPr>
        <p:spPr>
          <a:xfrm>
            <a:off x="5951728" y="585216"/>
            <a:ext cx="5740739" cy="1499616"/>
          </a:xfrm>
        </p:spPr>
        <p:txBody>
          <a:bodyPr>
            <a:normAutofit/>
          </a:bodyPr>
          <a:lstStyle/>
          <a:p>
            <a:r>
              <a:rPr lang="nl-NL" dirty="0"/>
              <a:t>Wie en hoe?</a:t>
            </a:r>
          </a:p>
        </p:txBody>
      </p:sp>
      <p:sp>
        <p:nvSpPr>
          <p:cNvPr id="3" name="Tijdelijke aanduiding voor inhoud 2">
            <a:extLst>
              <a:ext uri="{FF2B5EF4-FFF2-40B4-BE49-F238E27FC236}">
                <a16:creationId xmlns:a16="http://schemas.microsoft.com/office/drawing/2014/main" id="{FBC969E3-9681-4A5E-87F3-0FE3F6DEDA70}"/>
              </a:ext>
            </a:extLst>
          </p:cNvPr>
          <p:cNvSpPr>
            <a:spLocks noGrp="1"/>
          </p:cNvSpPr>
          <p:nvPr>
            <p:ph idx="1"/>
          </p:nvPr>
        </p:nvSpPr>
        <p:spPr>
          <a:xfrm>
            <a:off x="5951728" y="2286000"/>
            <a:ext cx="5740739" cy="4023360"/>
          </a:xfrm>
        </p:spPr>
        <p:txBody>
          <a:bodyPr>
            <a:normAutofit/>
          </a:bodyPr>
          <a:lstStyle/>
          <a:p>
            <a:pPr>
              <a:buFont typeface="Wingdings" panose="05000000000000000000" pitchFamily="2" charset="2"/>
              <a:buChar char="v"/>
            </a:pPr>
            <a:r>
              <a:rPr lang="nl-NL" dirty="0"/>
              <a:t>2 vertrouwenspersonen per gebouw.</a:t>
            </a:r>
          </a:p>
          <a:p>
            <a:pPr>
              <a:buFont typeface="Wingdings" panose="05000000000000000000" pitchFamily="2" charset="2"/>
              <a:buChar char="v"/>
            </a:pPr>
            <a:r>
              <a:rPr lang="nl-NL" dirty="0"/>
              <a:t>Op de bovenbouw zijn dat:</a:t>
            </a:r>
          </a:p>
          <a:p>
            <a:pPr marL="0" indent="0">
              <a:buNone/>
            </a:pPr>
            <a:r>
              <a:rPr lang="nl-NL" dirty="0"/>
              <a:t>Hélène Verhappen en Martine van Winkel</a:t>
            </a:r>
          </a:p>
          <a:p>
            <a:pPr marL="0" indent="0">
              <a:buNone/>
            </a:pPr>
            <a:endParaRPr lang="nl-NL" dirty="0"/>
          </a:p>
          <a:p>
            <a:pPr marL="0" indent="0">
              <a:buNone/>
            </a:pPr>
            <a:r>
              <a:rPr lang="nl-NL" dirty="0"/>
              <a:t>Je kunt met ons in contact komen via de receptie, een docent of je mentor.</a:t>
            </a:r>
          </a:p>
          <a:p>
            <a:pPr marL="0" indent="0">
              <a:buNone/>
            </a:pPr>
            <a:r>
              <a:rPr lang="nl-NL" dirty="0"/>
              <a:t>Ook kun je ons mailen, appen of bellen.</a:t>
            </a:r>
          </a:p>
          <a:p>
            <a:pPr marL="0" indent="0">
              <a:buNone/>
            </a:pPr>
            <a:r>
              <a:rPr lang="nl-NL" dirty="0"/>
              <a:t>In de vitrine in de aula hangt een poster met onze mailadressen.</a:t>
            </a:r>
          </a:p>
          <a:p>
            <a:pPr marL="0" indent="0">
              <a:buNone/>
            </a:pPr>
            <a:endParaRPr lang="nl-NL" dirty="0"/>
          </a:p>
          <a:p>
            <a:pPr marL="0" indent="0">
              <a:buNone/>
            </a:pPr>
            <a:endParaRPr lang="nl-NL" dirty="0"/>
          </a:p>
        </p:txBody>
      </p:sp>
      <p:sp>
        <p:nvSpPr>
          <p:cNvPr id="4" name="Tekstvak 3">
            <a:extLst>
              <a:ext uri="{FF2B5EF4-FFF2-40B4-BE49-F238E27FC236}">
                <a16:creationId xmlns:a16="http://schemas.microsoft.com/office/drawing/2014/main" id="{2C088624-A592-4A15-AA32-6076CFE9AC7C}"/>
              </a:ext>
            </a:extLst>
          </p:cNvPr>
          <p:cNvSpPr txBox="1"/>
          <p:nvPr/>
        </p:nvSpPr>
        <p:spPr>
          <a:xfrm>
            <a:off x="484632" y="4253948"/>
            <a:ext cx="2006777" cy="923330"/>
          </a:xfrm>
          <a:prstGeom prst="rect">
            <a:avLst/>
          </a:prstGeom>
          <a:solidFill>
            <a:srgbClr val="F8F8F8">
              <a:alpha val="38824"/>
            </a:srgbClr>
          </a:solidFill>
        </p:spPr>
        <p:txBody>
          <a:bodyPr wrap="square" rtlCol="0">
            <a:spAutoFit/>
          </a:bodyPr>
          <a:lstStyle/>
          <a:p>
            <a:r>
              <a:rPr lang="nl-NL" dirty="0"/>
              <a:t>Martine van Winkel</a:t>
            </a:r>
          </a:p>
          <a:p>
            <a:r>
              <a:rPr lang="nl-NL" dirty="0">
                <a:solidFill>
                  <a:schemeClr val="tx1">
                    <a:lumMod val="75000"/>
                    <a:lumOff val="25000"/>
                  </a:schemeClr>
                </a:solidFill>
                <a:hlinkClick r:id="rId3"/>
              </a:rPr>
              <a:t>wnk@sgweredi.nl</a:t>
            </a:r>
            <a:endParaRPr lang="nl-NL" dirty="0">
              <a:solidFill>
                <a:schemeClr val="tx1">
                  <a:lumMod val="75000"/>
                  <a:lumOff val="25000"/>
                </a:schemeClr>
              </a:solidFill>
            </a:endParaRPr>
          </a:p>
          <a:p>
            <a:r>
              <a:rPr lang="nl-NL" dirty="0"/>
              <a:t>06-20649383</a:t>
            </a:r>
          </a:p>
        </p:txBody>
      </p:sp>
      <p:sp>
        <p:nvSpPr>
          <p:cNvPr id="12" name="Tekstvak 11">
            <a:extLst>
              <a:ext uri="{FF2B5EF4-FFF2-40B4-BE49-F238E27FC236}">
                <a16:creationId xmlns:a16="http://schemas.microsoft.com/office/drawing/2014/main" id="{6BDF713C-B859-4504-B7E4-DDDCAFF18A2C}"/>
              </a:ext>
            </a:extLst>
          </p:cNvPr>
          <p:cNvSpPr txBox="1"/>
          <p:nvPr/>
        </p:nvSpPr>
        <p:spPr>
          <a:xfrm>
            <a:off x="2662549" y="637193"/>
            <a:ext cx="2305800" cy="646331"/>
          </a:xfrm>
          <a:prstGeom prst="rect">
            <a:avLst/>
          </a:prstGeom>
          <a:solidFill>
            <a:srgbClr val="F8F8F8">
              <a:alpha val="38824"/>
            </a:srgbClr>
          </a:solidFill>
        </p:spPr>
        <p:txBody>
          <a:bodyPr wrap="square" rtlCol="0">
            <a:spAutoFit/>
          </a:bodyPr>
          <a:lstStyle/>
          <a:p>
            <a:r>
              <a:rPr lang="nl-NL" dirty="0"/>
              <a:t>Hélène Verhappen</a:t>
            </a:r>
          </a:p>
          <a:p>
            <a:r>
              <a:rPr lang="nl-NL" dirty="0">
                <a:hlinkClick r:id="rId4"/>
              </a:rPr>
              <a:t>vrp@sgweredi.nl</a:t>
            </a:r>
            <a:r>
              <a:rPr lang="nl-NL" dirty="0"/>
              <a:t> </a:t>
            </a:r>
          </a:p>
        </p:txBody>
      </p:sp>
    </p:spTree>
    <p:extLst>
      <p:ext uri="{BB962C8B-B14F-4D97-AF65-F5344CB8AC3E}">
        <p14:creationId xmlns:p14="http://schemas.microsoft.com/office/powerpoint/2010/main" val="83014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7B7C6F6-4579-4D42-9857-ED1B2EE07B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6D8249-E901-4E71-B15A-A7F5D7F7B0E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A4207AFC-FCFD-4BFF-861E-2CE2DCCBEA2F}"/>
              </a:ext>
            </a:extLst>
          </p:cNvPr>
          <p:cNvPicPr>
            <a:picLocks noChangeAspect="1"/>
          </p:cNvPicPr>
          <p:nvPr/>
        </p:nvPicPr>
        <p:blipFill rotWithShape="1">
          <a:blip r:embed="rId2">
            <a:extLst/>
          </a:blip>
          <a:srcRect l="89" r="2" b="2"/>
          <a:stretch/>
        </p:blipFill>
        <p:spPr>
          <a:xfrm>
            <a:off x="327547" y="321733"/>
            <a:ext cx="5688020" cy="3899748"/>
          </a:xfrm>
          <a:prstGeom prst="rect">
            <a:avLst/>
          </a:prstGeom>
        </p:spPr>
      </p:pic>
      <p:sp>
        <p:nvSpPr>
          <p:cNvPr id="2" name="Titel 1">
            <a:extLst>
              <a:ext uri="{FF2B5EF4-FFF2-40B4-BE49-F238E27FC236}">
                <a16:creationId xmlns:a16="http://schemas.microsoft.com/office/drawing/2014/main" id="{D1E43E00-B486-4DA6-BF99-3FA41EDB459E}"/>
              </a:ext>
            </a:extLst>
          </p:cNvPr>
          <p:cNvSpPr>
            <a:spLocks noGrp="1"/>
          </p:cNvSpPr>
          <p:nvPr>
            <p:ph type="title"/>
          </p:nvPr>
        </p:nvSpPr>
        <p:spPr>
          <a:xfrm>
            <a:off x="573024" y="4608575"/>
            <a:ext cx="5242560" cy="1765715"/>
          </a:xfrm>
        </p:spPr>
        <p:txBody>
          <a:bodyPr>
            <a:normAutofit/>
          </a:bodyPr>
          <a:lstStyle/>
          <a:p>
            <a:pPr algn="r"/>
            <a:r>
              <a:rPr lang="nl-NL" sz="4400">
                <a:solidFill>
                  <a:srgbClr val="FFFFFF"/>
                </a:solidFill>
              </a:rPr>
              <a:t>Praten helpt!</a:t>
            </a:r>
          </a:p>
        </p:txBody>
      </p:sp>
      <p:sp>
        <p:nvSpPr>
          <p:cNvPr id="3" name="Tijdelijke aanduiding voor inhoud 2">
            <a:extLst>
              <a:ext uri="{FF2B5EF4-FFF2-40B4-BE49-F238E27FC236}">
                <a16:creationId xmlns:a16="http://schemas.microsoft.com/office/drawing/2014/main" id="{694FB043-FC0D-417A-9777-E4E035D317A8}"/>
              </a:ext>
            </a:extLst>
          </p:cNvPr>
          <p:cNvSpPr>
            <a:spLocks noGrp="1"/>
          </p:cNvSpPr>
          <p:nvPr>
            <p:ph idx="1"/>
          </p:nvPr>
        </p:nvSpPr>
        <p:spPr>
          <a:xfrm>
            <a:off x="6661065" y="974875"/>
            <a:ext cx="4724573" cy="4852362"/>
          </a:xfrm>
        </p:spPr>
        <p:txBody>
          <a:bodyPr anchor="ctr">
            <a:normAutofit/>
          </a:bodyPr>
          <a:lstStyle/>
          <a:p>
            <a:r>
              <a:rPr lang="nl-NL">
                <a:solidFill>
                  <a:srgbClr val="FFFFFF"/>
                </a:solidFill>
              </a:rPr>
              <a:t>Hoe dan ook….</a:t>
            </a:r>
          </a:p>
          <a:p>
            <a:endParaRPr lang="nl-NL">
              <a:solidFill>
                <a:srgbClr val="FFFFFF"/>
              </a:solidFill>
            </a:endParaRPr>
          </a:p>
          <a:p>
            <a:r>
              <a:rPr lang="nl-NL" b="1">
                <a:solidFill>
                  <a:srgbClr val="FFFFFF"/>
                </a:solidFill>
              </a:rPr>
              <a:t>Aarzel niet om met iemand te praten als je ergens mee zit. Praten helpt!</a:t>
            </a:r>
          </a:p>
        </p:txBody>
      </p:sp>
    </p:spTree>
    <p:extLst>
      <p:ext uri="{BB962C8B-B14F-4D97-AF65-F5344CB8AC3E}">
        <p14:creationId xmlns:p14="http://schemas.microsoft.com/office/powerpoint/2010/main" val="2127268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2">
            <a:extLst>
              <a:ext uri="{FF2B5EF4-FFF2-40B4-BE49-F238E27FC236}">
                <a16:creationId xmlns:a16="http://schemas.microsoft.com/office/drawing/2014/main" id="{3A8EC506-B1DA-46A1-B44D-774E68468E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Oval 5">
            <a:extLst>
              <a:ext uri="{FF2B5EF4-FFF2-40B4-BE49-F238E27FC236}">
                <a16:creationId xmlns:a16="http://schemas.microsoft.com/office/drawing/2014/main" id="{BFF30785-305E-45D7-984F-5AA93D3CA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6" name="Straight Connector 36">
            <a:extLst>
              <a:ext uri="{FF2B5EF4-FFF2-40B4-BE49-F238E27FC236}">
                <a16:creationId xmlns:a16="http://schemas.microsoft.com/office/drawing/2014/main" id="{15E01FA5-D766-43CA-A83D-E7CF3F04E96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47" name="Rectangle 38">
            <a:extLst>
              <a:ext uri="{FF2B5EF4-FFF2-40B4-BE49-F238E27FC236}">
                <a16:creationId xmlns:a16="http://schemas.microsoft.com/office/drawing/2014/main" id="{C411DB08-1669-426B-BBEB-FAD285EF80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0">
            <a:extLst>
              <a:ext uri="{FF2B5EF4-FFF2-40B4-BE49-F238E27FC236}">
                <a16:creationId xmlns:a16="http://schemas.microsoft.com/office/drawing/2014/main" id="{029E4219-121F-4CD1-AA58-24746CD292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2F50912-06FD-4216-BAD3-21050F5956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teddybeer, beer, knoop, object&#10;&#10;Beschrijving is gegenereerd met zeer hoge betrouwbaarheid">
            <a:extLst>
              <a:ext uri="{FF2B5EF4-FFF2-40B4-BE49-F238E27FC236}">
                <a16:creationId xmlns:a16="http://schemas.microsoft.com/office/drawing/2014/main" id="{881AD2C5-EECA-4C85-8AFD-99A4ECB260D0}"/>
              </a:ext>
            </a:extLst>
          </p:cNvPr>
          <p:cNvPicPr>
            <a:picLocks noChangeAspect="1"/>
          </p:cNvPicPr>
          <p:nvPr/>
        </p:nvPicPr>
        <p:blipFill>
          <a:blip r:embed="rId2"/>
          <a:stretch>
            <a:fillRect/>
          </a:stretch>
        </p:blipFill>
        <p:spPr>
          <a:xfrm>
            <a:off x="6096000" y="1621039"/>
            <a:ext cx="5459470" cy="3616898"/>
          </a:xfrm>
          <a:prstGeom prst="rect">
            <a:avLst/>
          </a:prstGeom>
        </p:spPr>
      </p:pic>
      <p:sp>
        <p:nvSpPr>
          <p:cNvPr id="2" name="Titel 1">
            <a:extLst>
              <a:ext uri="{FF2B5EF4-FFF2-40B4-BE49-F238E27FC236}">
                <a16:creationId xmlns:a16="http://schemas.microsoft.com/office/drawing/2014/main" id="{35031185-B688-45B4-BB06-4DA7976D56CC}"/>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spc="200">
                <a:solidFill>
                  <a:srgbClr val="FFFFFF"/>
                </a:solidFill>
              </a:rPr>
              <a:t>In de knoop?</a:t>
            </a:r>
          </a:p>
        </p:txBody>
      </p:sp>
    </p:spTree>
    <p:extLst>
      <p:ext uri="{BB962C8B-B14F-4D97-AF65-F5344CB8AC3E}">
        <p14:creationId xmlns:p14="http://schemas.microsoft.com/office/powerpoint/2010/main" val="172090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8">
            <a:extLst>
              <a:ext uri="{FF2B5EF4-FFF2-40B4-BE49-F238E27FC236}">
                <a16:creationId xmlns:a16="http://schemas.microsoft.com/office/drawing/2014/main" id="{9D431EF2-5A31-4C05-AA3E-4580F55342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0">
            <a:extLst>
              <a:ext uri="{FF2B5EF4-FFF2-40B4-BE49-F238E27FC236}">
                <a16:creationId xmlns:a16="http://schemas.microsoft.com/office/drawing/2014/main" id="{67678399-6817-4845-9B59-E82951B0B0E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F604F341-D38B-4CCF-925C-F4DC5A6E80AE}"/>
              </a:ext>
            </a:extLst>
          </p:cNvPr>
          <p:cNvPicPr>
            <a:picLocks noChangeAspect="1"/>
          </p:cNvPicPr>
          <p:nvPr/>
        </p:nvPicPr>
        <p:blipFill rotWithShape="1">
          <a:blip r:embed="rId2"/>
          <a:srcRect/>
          <a:stretch/>
        </p:blipFill>
        <p:spPr>
          <a:xfrm>
            <a:off x="6569894" y="819482"/>
            <a:ext cx="3602736" cy="2666731"/>
          </a:xfrm>
          <a:prstGeom prst="rect">
            <a:avLst/>
          </a:prstGeom>
        </p:spPr>
      </p:pic>
      <p:sp>
        <p:nvSpPr>
          <p:cNvPr id="30" name="Rectangle 22">
            <a:extLst>
              <a:ext uri="{FF2B5EF4-FFF2-40B4-BE49-F238E27FC236}">
                <a16:creationId xmlns:a16="http://schemas.microsoft.com/office/drawing/2014/main" id="{B044E73A-9DB7-46CD-9B4D-9DE9FB5E6E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4">
            <a:extLst>
              <a:ext uri="{FF2B5EF4-FFF2-40B4-BE49-F238E27FC236}">
                <a16:creationId xmlns:a16="http://schemas.microsoft.com/office/drawing/2014/main" id="{7A4469D8-5936-48B8-AF0C-37FF2AEE29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8057F48-2FD4-4DD3-B887-FEE2B44759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persoon, vrouw, meisje, binnen&#10;&#10;Beschrijving is gegenereerd met zeer hoge betrouwbaarheid">
            <a:extLst>
              <a:ext uri="{FF2B5EF4-FFF2-40B4-BE49-F238E27FC236}">
                <a16:creationId xmlns:a16="http://schemas.microsoft.com/office/drawing/2014/main" id="{39970785-1083-4B62-8EFD-6E5F18FB0770}"/>
              </a:ext>
            </a:extLst>
          </p:cNvPr>
          <p:cNvPicPr>
            <a:picLocks noChangeAspect="1"/>
          </p:cNvPicPr>
          <p:nvPr/>
        </p:nvPicPr>
        <p:blipFill rotWithShape="1">
          <a:blip r:embed="rId3">
            <a:extLst/>
          </a:blip>
          <a:srcRect/>
          <a:stretch/>
        </p:blipFill>
        <p:spPr>
          <a:xfrm>
            <a:off x="8833799" y="4370270"/>
            <a:ext cx="2880360" cy="1886635"/>
          </a:xfrm>
          <a:prstGeom prst="rect">
            <a:avLst/>
          </a:prstGeom>
        </p:spPr>
      </p:pic>
      <p:sp>
        <p:nvSpPr>
          <p:cNvPr id="2" name="Titel 1">
            <a:extLst>
              <a:ext uri="{FF2B5EF4-FFF2-40B4-BE49-F238E27FC236}">
                <a16:creationId xmlns:a16="http://schemas.microsoft.com/office/drawing/2014/main" id="{E6763532-A102-4992-96B8-D7CE4A0C5B21}"/>
              </a:ext>
            </a:extLst>
          </p:cNvPr>
          <p:cNvSpPr>
            <a:spLocks noGrp="1"/>
          </p:cNvSpPr>
          <p:nvPr>
            <p:ph type="title"/>
          </p:nvPr>
        </p:nvSpPr>
        <p:spPr>
          <a:xfrm>
            <a:off x="1024128" y="585216"/>
            <a:ext cx="4732244" cy="1499616"/>
          </a:xfrm>
        </p:spPr>
        <p:txBody>
          <a:bodyPr>
            <a:normAutofit/>
          </a:bodyPr>
          <a:lstStyle/>
          <a:p>
            <a:r>
              <a:rPr lang="nl-NL"/>
              <a:t>Wat kun je doen als….?</a:t>
            </a:r>
            <a:endParaRPr lang="nl-NL" dirty="0"/>
          </a:p>
        </p:txBody>
      </p:sp>
      <p:sp>
        <p:nvSpPr>
          <p:cNvPr id="3" name="Tijdelijke aanduiding voor inhoud 2">
            <a:extLst>
              <a:ext uri="{FF2B5EF4-FFF2-40B4-BE49-F238E27FC236}">
                <a16:creationId xmlns:a16="http://schemas.microsoft.com/office/drawing/2014/main" id="{23E0F21B-D9BD-4EE8-AEAE-068592A0DE8F}"/>
              </a:ext>
            </a:extLst>
          </p:cNvPr>
          <p:cNvSpPr>
            <a:spLocks noGrp="1"/>
          </p:cNvSpPr>
          <p:nvPr>
            <p:ph idx="1"/>
          </p:nvPr>
        </p:nvSpPr>
        <p:spPr>
          <a:xfrm>
            <a:off x="1024129" y="2286000"/>
            <a:ext cx="4656236" cy="4023360"/>
          </a:xfrm>
        </p:spPr>
        <p:txBody>
          <a:bodyPr>
            <a:normAutofit/>
          </a:bodyPr>
          <a:lstStyle/>
          <a:p>
            <a:r>
              <a:rPr lang="nl-NL"/>
              <a:t>Als je op school met iemand wilt praten over iets dat je dwars zit.</a:t>
            </a:r>
          </a:p>
          <a:p>
            <a:r>
              <a:rPr lang="nl-NL"/>
              <a:t>Als je jezelf op school of thuis niet veilig voelt.</a:t>
            </a:r>
          </a:p>
          <a:p>
            <a:r>
              <a:rPr lang="nl-NL"/>
              <a:t>Als je gepest wordt.</a:t>
            </a:r>
          </a:p>
          <a:p>
            <a:r>
              <a:rPr lang="nl-NL"/>
              <a:t>Als je in de put zit, eenzaam bent of niet goed in je vel zit.</a:t>
            </a:r>
          </a:p>
          <a:p>
            <a:endParaRPr lang="nl-NL" dirty="0"/>
          </a:p>
        </p:txBody>
      </p:sp>
    </p:spTree>
    <p:extLst>
      <p:ext uri="{BB962C8B-B14F-4D97-AF65-F5344CB8AC3E}">
        <p14:creationId xmlns:p14="http://schemas.microsoft.com/office/powerpoint/2010/main" val="386214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AA4C64A-BAF9-4028-A4D7-A7E71FFF4FF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5141002"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2E44EC6D-D5C1-4DEB-ABD8-285AEBD4D68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Afbeeldingsresultaat voor luisterend oor">
            <a:extLst>
              <a:ext uri="{FF2B5EF4-FFF2-40B4-BE49-F238E27FC236}">
                <a16:creationId xmlns:a16="http://schemas.microsoft.com/office/drawing/2014/main" id="{DFFF6168-283F-4B64-86ED-A3E1E8F346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17"/>
          <a:stretch/>
        </p:blipFill>
        <p:spPr bwMode="auto">
          <a:xfrm>
            <a:off x="5626827" y="321732"/>
            <a:ext cx="3798244" cy="36748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beeldingsresultaat voor luisterend oor">
            <a:extLst>
              <a:ext uri="{FF2B5EF4-FFF2-40B4-BE49-F238E27FC236}">
                <a16:creationId xmlns:a16="http://schemas.microsoft.com/office/drawing/2014/main" id="{12AEDB00-B3C4-4EFA-891B-539D12F9C4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75" r="28072" b="3"/>
          <a:stretch/>
        </p:blipFill>
        <p:spPr bwMode="auto">
          <a:xfrm>
            <a:off x="9583346" y="3210267"/>
            <a:ext cx="2286921" cy="324980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D3AF2C15-C5DF-435E-B572-4D1DC7EEEB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1732"/>
            <a:ext cx="2286920" cy="273281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C2A1BC2-B662-423F-BC9A-33370B4327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825" y="4157448"/>
            <a:ext cx="3798245" cy="23026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Afbeeldingsresultaat voor huilen">
            <a:extLst>
              <a:ext uri="{FF2B5EF4-FFF2-40B4-BE49-F238E27FC236}">
                <a16:creationId xmlns:a16="http://schemas.microsoft.com/office/drawing/2014/main" id="{D239209A-0B7E-4B32-842A-545444CDDD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30" b="4"/>
          <a:stretch/>
        </p:blipFill>
        <p:spPr bwMode="auto">
          <a:xfrm>
            <a:off x="5626825" y="4157448"/>
            <a:ext cx="3798245" cy="230262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4C02D63-11A8-47C3-8278-ED0F70D1CDA5}"/>
              </a:ext>
            </a:extLst>
          </p:cNvPr>
          <p:cNvSpPr>
            <a:spLocks noGrp="1"/>
          </p:cNvSpPr>
          <p:nvPr>
            <p:ph type="title"/>
          </p:nvPr>
        </p:nvSpPr>
        <p:spPr>
          <a:xfrm>
            <a:off x="1024129" y="585216"/>
            <a:ext cx="3779085" cy="1499616"/>
          </a:xfrm>
        </p:spPr>
        <p:txBody>
          <a:bodyPr>
            <a:normAutofit/>
          </a:bodyPr>
          <a:lstStyle/>
          <a:p>
            <a:r>
              <a:rPr lang="nl-NL" sz="3500">
                <a:solidFill>
                  <a:srgbClr val="FFFFFF"/>
                </a:solidFill>
              </a:rPr>
              <a:t>Bij wie kun je terecht, als je ergens mee zit?</a:t>
            </a:r>
          </a:p>
        </p:txBody>
      </p:sp>
      <p:sp>
        <p:nvSpPr>
          <p:cNvPr id="3" name="Tijdelijke aanduiding voor inhoud 2">
            <a:extLst>
              <a:ext uri="{FF2B5EF4-FFF2-40B4-BE49-F238E27FC236}">
                <a16:creationId xmlns:a16="http://schemas.microsoft.com/office/drawing/2014/main" id="{C3AD1CE2-1B6C-40E0-B849-6F03E709C4D3}"/>
              </a:ext>
            </a:extLst>
          </p:cNvPr>
          <p:cNvSpPr>
            <a:spLocks noGrp="1"/>
          </p:cNvSpPr>
          <p:nvPr>
            <p:ph idx="1"/>
          </p:nvPr>
        </p:nvSpPr>
        <p:spPr>
          <a:xfrm>
            <a:off x="1024129" y="2286000"/>
            <a:ext cx="3791711" cy="3931920"/>
          </a:xfrm>
        </p:spPr>
        <p:txBody>
          <a:bodyPr>
            <a:normAutofit/>
          </a:bodyPr>
          <a:lstStyle/>
          <a:p>
            <a:pPr marL="0" indent="0">
              <a:buNone/>
            </a:pPr>
            <a:r>
              <a:rPr lang="nl-NL" dirty="0">
                <a:solidFill>
                  <a:srgbClr val="FFFFFF"/>
                </a:solidFill>
              </a:rPr>
              <a:t>Ouders</a:t>
            </a:r>
          </a:p>
          <a:p>
            <a:pPr marL="0" indent="0">
              <a:buNone/>
            </a:pPr>
            <a:r>
              <a:rPr lang="nl-NL" dirty="0">
                <a:solidFill>
                  <a:srgbClr val="FFFFFF"/>
                </a:solidFill>
              </a:rPr>
              <a:t>Oma of opa</a:t>
            </a:r>
          </a:p>
          <a:p>
            <a:pPr marL="0" indent="0">
              <a:buNone/>
            </a:pPr>
            <a:r>
              <a:rPr lang="nl-NL" dirty="0">
                <a:solidFill>
                  <a:srgbClr val="FFFFFF"/>
                </a:solidFill>
              </a:rPr>
              <a:t>Vrienden en vriendinnen</a:t>
            </a:r>
          </a:p>
          <a:p>
            <a:pPr marL="0" indent="0">
              <a:buNone/>
            </a:pPr>
            <a:r>
              <a:rPr lang="nl-NL" dirty="0">
                <a:solidFill>
                  <a:srgbClr val="FFFFFF"/>
                </a:solidFill>
              </a:rPr>
              <a:t>Kennissen</a:t>
            </a:r>
          </a:p>
          <a:p>
            <a:pPr marL="0" indent="0">
              <a:buNone/>
            </a:pPr>
            <a:r>
              <a:rPr lang="nl-NL" dirty="0">
                <a:solidFill>
                  <a:srgbClr val="FFFFFF"/>
                </a:solidFill>
              </a:rPr>
              <a:t>Mentor</a:t>
            </a:r>
          </a:p>
          <a:p>
            <a:pPr marL="0" indent="0">
              <a:buNone/>
            </a:pPr>
            <a:r>
              <a:rPr lang="nl-NL" dirty="0">
                <a:solidFill>
                  <a:srgbClr val="FFFFFF"/>
                </a:solidFill>
              </a:rPr>
              <a:t>Alle docenten</a:t>
            </a:r>
          </a:p>
          <a:p>
            <a:pPr marL="0" indent="0">
              <a:buNone/>
            </a:pPr>
            <a:r>
              <a:rPr lang="nl-NL" dirty="0">
                <a:solidFill>
                  <a:srgbClr val="FFFFFF"/>
                </a:solidFill>
              </a:rPr>
              <a:t>En natuurlijk bij de  vertrouwenspersonen.</a:t>
            </a:r>
          </a:p>
          <a:p>
            <a:endParaRPr lang="nl-NL" dirty="0">
              <a:solidFill>
                <a:srgbClr val="FFFFFF"/>
              </a:solidFill>
            </a:endParaRPr>
          </a:p>
        </p:txBody>
      </p:sp>
    </p:spTree>
    <p:extLst>
      <p:ext uri="{BB962C8B-B14F-4D97-AF65-F5344CB8AC3E}">
        <p14:creationId xmlns:p14="http://schemas.microsoft.com/office/powerpoint/2010/main" val="49535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159EE9FC-03BF-4860-9A99-6B440AB430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150596"/>
            <a:ext cx="779472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12A1F828-B549-4D9A-B091-4B2DC4B2B2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4632"/>
            <a:ext cx="7794722"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15">
            <a:extLst>
              <a:ext uri="{FF2B5EF4-FFF2-40B4-BE49-F238E27FC236}">
                <a16:creationId xmlns:a16="http://schemas.microsoft.com/office/drawing/2014/main" id="{8140078B-702A-463C-B633-546117AE10E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422775" y="480322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ECCBAE62-AFAC-4778-9E14-C3FE872EF762}"/>
              </a:ext>
            </a:extLst>
          </p:cNvPr>
          <p:cNvPicPr>
            <a:picLocks noChangeAspect="1"/>
          </p:cNvPicPr>
          <p:nvPr/>
        </p:nvPicPr>
        <p:blipFill rotWithShape="1">
          <a:blip r:embed="rId2"/>
          <a:srcRect l="3337" r="4165" b="1"/>
          <a:stretch/>
        </p:blipFill>
        <p:spPr>
          <a:xfrm>
            <a:off x="484632" y="484632"/>
            <a:ext cx="3248521" cy="3511948"/>
          </a:xfrm>
          <a:prstGeom prst="rect">
            <a:avLst/>
          </a:prstGeom>
        </p:spPr>
      </p:pic>
      <p:pic>
        <p:nvPicPr>
          <p:cNvPr id="5" name="Afbeelding 4">
            <a:extLst>
              <a:ext uri="{FF2B5EF4-FFF2-40B4-BE49-F238E27FC236}">
                <a16:creationId xmlns:a16="http://schemas.microsoft.com/office/drawing/2014/main" id="{35E1AC93-FCF9-43D7-9A1D-7B86B570CFE4}"/>
              </a:ext>
            </a:extLst>
          </p:cNvPr>
          <p:cNvPicPr>
            <a:picLocks noChangeAspect="1"/>
          </p:cNvPicPr>
          <p:nvPr/>
        </p:nvPicPr>
        <p:blipFill rotWithShape="1">
          <a:blip r:embed="rId3"/>
          <a:srcRect l="410" r="2433" b="2"/>
          <a:stretch/>
        </p:blipFill>
        <p:spPr>
          <a:xfrm>
            <a:off x="484633" y="4150596"/>
            <a:ext cx="3248521" cy="2231808"/>
          </a:xfrm>
          <a:prstGeom prst="rect">
            <a:avLst/>
          </a:prstGeom>
        </p:spPr>
      </p:pic>
      <p:sp>
        <p:nvSpPr>
          <p:cNvPr id="2" name="Titel 1">
            <a:extLst>
              <a:ext uri="{FF2B5EF4-FFF2-40B4-BE49-F238E27FC236}">
                <a16:creationId xmlns:a16="http://schemas.microsoft.com/office/drawing/2014/main" id="{20529B5B-1AD3-474A-87EF-7C5C24C91EE0}"/>
              </a:ext>
            </a:extLst>
          </p:cNvPr>
          <p:cNvSpPr>
            <a:spLocks noGrp="1"/>
          </p:cNvSpPr>
          <p:nvPr>
            <p:ph type="title"/>
          </p:nvPr>
        </p:nvSpPr>
        <p:spPr>
          <a:xfrm>
            <a:off x="4684903" y="4391025"/>
            <a:ext cx="6685507" cy="1738808"/>
          </a:xfrm>
        </p:spPr>
        <p:txBody>
          <a:bodyPr>
            <a:normAutofit/>
          </a:bodyPr>
          <a:lstStyle/>
          <a:p>
            <a:r>
              <a:rPr lang="nl-NL">
                <a:solidFill>
                  <a:srgbClr val="FFFFFF"/>
                </a:solidFill>
              </a:rPr>
              <a:t>1</a:t>
            </a:r>
            <a:r>
              <a:rPr lang="nl-NL" baseline="30000">
                <a:solidFill>
                  <a:srgbClr val="FFFFFF"/>
                </a:solidFill>
              </a:rPr>
              <a:t>e</a:t>
            </a:r>
            <a:r>
              <a:rPr lang="nl-NL">
                <a:solidFill>
                  <a:srgbClr val="FFFFFF"/>
                </a:solidFill>
              </a:rPr>
              <a:t> contactpersoon</a:t>
            </a:r>
          </a:p>
        </p:txBody>
      </p:sp>
      <p:sp>
        <p:nvSpPr>
          <p:cNvPr id="3" name="Tijdelijke aanduiding voor inhoud 2">
            <a:extLst>
              <a:ext uri="{FF2B5EF4-FFF2-40B4-BE49-F238E27FC236}">
                <a16:creationId xmlns:a16="http://schemas.microsoft.com/office/drawing/2014/main" id="{FA7360DA-59F0-4004-9F35-A0BD43D0E94A}"/>
              </a:ext>
            </a:extLst>
          </p:cNvPr>
          <p:cNvSpPr>
            <a:spLocks noGrp="1"/>
          </p:cNvSpPr>
          <p:nvPr>
            <p:ph idx="1"/>
          </p:nvPr>
        </p:nvSpPr>
        <p:spPr>
          <a:xfrm>
            <a:off x="4219802" y="804998"/>
            <a:ext cx="7150608" cy="2871216"/>
          </a:xfrm>
        </p:spPr>
        <p:txBody>
          <a:bodyPr>
            <a:normAutofit/>
          </a:bodyPr>
          <a:lstStyle/>
          <a:p>
            <a:r>
              <a:rPr lang="nl-NL" dirty="0"/>
              <a:t>De belangrijkste persoon is natuurlijk je mentor. Hij kent je het beste en kan in eerste instantie met je denken over een oplossing.</a:t>
            </a:r>
          </a:p>
          <a:p>
            <a:r>
              <a:rPr lang="nl-NL" dirty="0"/>
              <a:t>Kom je er met je mentor niet uit dan kunnen jullie besluiten om advies te vragen aan de vertrouwenspersoon.</a:t>
            </a:r>
          </a:p>
          <a:p>
            <a:r>
              <a:rPr lang="nl-NL" dirty="0"/>
              <a:t>Het kan ook zijn dat jij ervoor kiest dat je met dit probleem liever direct naar de vertrouwenspersoon gaat, ook dat kan.</a:t>
            </a:r>
          </a:p>
        </p:txBody>
      </p:sp>
    </p:spTree>
    <p:extLst>
      <p:ext uri="{BB962C8B-B14F-4D97-AF65-F5344CB8AC3E}">
        <p14:creationId xmlns:p14="http://schemas.microsoft.com/office/powerpoint/2010/main" val="269021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2B8E5058-5067-4E25-BC50-F04C794319B0}"/>
              </a:ext>
            </a:extLst>
          </p:cNvPr>
          <p:cNvSpPr/>
          <p:nvPr/>
        </p:nvSpPr>
        <p:spPr>
          <a:xfrm>
            <a:off x="10459201" y="795130"/>
            <a:ext cx="998183" cy="5514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E8A2272-D22D-491E-A981-74637F49BAF5}"/>
              </a:ext>
            </a:extLst>
          </p:cNvPr>
          <p:cNvSpPr>
            <a:spLocks noGrp="1"/>
          </p:cNvSpPr>
          <p:nvPr>
            <p:ph type="title"/>
          </p:nvPr>
        </p:nvSpPr>
        <p:spPr>
          <a:xfrm>
            <a:off x="1024127" y="585216"/>
            <a:ext cx="10381571" cy="1499616"/>
          </a:xfrm>
        </p:spPr>
        <p:txBody>
          <a:bodyPr>
            <a:normAutofit/>
          </a:bodyPr>
          <a:lstStyle/>
          <a:p>
            <a:r>
              <a:rPr lang="nl-NL" sz="4000" dirty="0"/>
              <a:t>Wanneer ga je naar je mentor of vertrouwenspersoon?</a:t>
            </a:r>
          </a:p>
        </p:txBody>
      </p:sp>
      <p:sp>
        <p:nvSpPr>
          <p:cNvPr id="6" name="Tijdelijke aanduiding voor tekst 5">
            <a:extLst>
              <a:ext uri="{FF2B5EF4-FFF2-40B4-BE49-F238E27FC236}">
                <a16:creationId xmlns:a16="http://schemas.microsoft.com/office/drawing/2014/main" id="{2CE1C02E-9680-423E-BCD4-616F52C13FB3}"/>
              </a:ext>
            </a:extLst>
          </p:cNvPr>
          <p:cNvSpPr>
            <a:spLocks noGrp="1"/>
          </p:cNvSpPr>
          <p:nvPr>
            <p:ph type="body" idx="1"/>
          </p:nvPr>
        </p:nvSpPr>
        <p:spPr>
          <a:xfrm>
            <a:off x="1024128" y="2179636"/>
            <a:ext cx="2408389" cy="822960"/>
          </a:xfrm>
        </p:spPr>
        <p:txBody>
          <a:bodyPr/>
          <a:lstStyle/>
          <a:p>
            <a:r>
              <a:rPr lang="nl-NL" dirty="0"/>
              <a:t>Dingen thuis	</a:t>
            </a:r>
          </a:p>
        </p:txBody>
      </p:sp>
      <p:sp>
        <p:nvSpPr>
          <p:cNvPr id="7" name="Tijdelijke aanduiding voor inhoud 6">
            <a:extLst>
              <a:ext uri="{FF2B5EF4-FFF2-40B4-BE49-F238E27FC236}">
                <a16:creationId xmlns:a16="http://schemas.microsoft.com/office/drawing/2014/main" id="{65B1551F-5BD2-4B9D-B968-4788EA82028E}"/>
              </a:ext>
            </a:extLst>
          </p:cNvPr>
          <p:cNvSpPr>
            <a:spLocks noGrp="1"/>
          </p:cNvSpPr>
          <p:nvPr>
            <p:ph sz="half" idx="2"/>
          </p:nvPr>
        </p:nvSpPr>
        <p:spPr>
          <a:xfrm>
            <a:off x="1024128" y="2967788"/>
            <a:ext cx="2197374" cy="3341572"/>
          </a:xfrm>
        </p:spPr>
        <p:txBody>
          <a:bodyPr>
            <a:normAutofit fontScale="92500" lnSpcReduction="10000"/>
          </a:bodyPr>
          <a:lstStyle/>
          <a:p>
            <a:r>
              <a:rPr lang="nl-NL" dirty="0"/>
              <a:t>Ruzie</a:t>
            </a:r>
          </a:p>
          <a:p>
            <a:r>
              <a:rPr lang="nl-NL" dirty="0"/>
              <a:t>Scheiding</a:t>
            </a:r>
          </a:p>
          <a:p>
            <a:r>
              <a:rPr lang="nl-NL" dirty="0"/>
              <a:t>Overlijden</a:t>
            </a:r>
          </a:p>
          <a:p>
            <a:r>
              <a:rPr lang="nl-NL" dirty="0"/>
              <a:t>Onbegrip</a:t>
            </a:r>
          </a:p>
          <a:p>
            <a:r>
              <a:rPr lang="nl-NL" dirty="0"/>
              <a:t>Bedreiging</a:t>
            </a:r>
          </a:p>
          <a:p>
            <a:r>
              <a:rPr lang="nl-NL" dirty="0"/>
              <a:t>Geweld</a:t>
            </a:r>
          </a:p>
          <a:p>
            <a:r>
              <a:rPr lang="nl-NL" dirty="0" err="1"/>
              <a:t>Social</a:t>
            </a:r>
            <a:r>
              <a:rPr lang="nl-NL" dirty="0"/>
              <a:t> media</a:t>
            </a:r>
          </a:p>
          <a:p>
            <a:r>
              <a:rPr lang="nl-NL" dirty="0"/>
              <a:t>Enz.</a:t>
            </a:r>
          </a:p>
        </p:txBody>
      </p:sp>
      <p:sp>
        <p:nvSpPr>
          <p:cNvPr id="8" name="Tijdelijke aanduiding voor tekst 7">
            <a:extLst>
              <a:ext uri="{FF2B5EF4-FFF2-40B4-BE49-F238E27FC236}">
                <a16:creationId xmlns:a16="http://schemas.microsoft.com/office/drawing/2014/main" id="{09C4B258-A6F2-42E1-87A3-A3BE0974C982}"/>
              </a:ext>
            </a:extLst>
          </p:cNvPr>
          <p:cNvSpPr>
            <a:spLocks noGrp="1"/>
          </p:cNvSpPr>
          <p:nvPr>
            <p:ph type="body" sz="quarter" idx="3"/>
          </p:nvPr>
        </p:nvSpPr>
        <p:spPr>
          <a:xfrm>
            <a:off x="4067512" y="2179636"/>
            <a:ext cx="2445830" cy="822960"/>
          </a:xfrm>
        </p:spPr>
        <p:txBody>
          <a:bodyPr/>
          <a:lstStyle/>
          <a:p>
            <a:r>
              <a:rPr lang="nl-NL" dirty="0"/>
              <a:t>Dingen op school</a:t>
            </a:r>
          </a:p>
        </p:txBody>
      </p:sp>
      <p:sp>
        <p:nvSpPr>
          <p:cNvPr id="9" name="Tijdelijke aanduiding voor inhoud 8">
            <a:extLst>
              <a:ext uri="{FF2B5EF4-FFF2-40B4-BE49-F238E27FC236}">
                <a16:creationId xmlns:a16="http://schemas.microsoft.com/office/drawing/2014/main" id="{4A63C233-0099-447F-A2A6-BB1023A266B3}"/>
              </a:ext>
            </a:extLst>
          </p:cNvPr>
          <p:cNvSpPr>
            <a:spLocks noGrp="1"/>
          </p:cNvSpPr>
          <p:nvPr>
            <p:ph sz="quarter" idx="4"/>
          </p:nvPr>
        </p:nvSpPr>
        <p:spPr>
          <a:xfrm>
            <a:off x="4067512" y="2967788"/>
            <a:ext cx="4754880" cy="3341572"/>
          </a:xfrm>
        </p:spPr>
        <p:txBody>
          <a:bodyPr/>
          <a:lstStyle/>
          <a:p>
            <a:r>
              <a:rPr lang="nl-NL" dirty="0"/>
              <a:t>Pesten</a:t>
            </a:r>
          </a:p>
          <a:p>
            <a:r>
              <a:rPr lang="nl-NL" dirty="0"/>
              <a:t>Seksuele intimidatie</a:t>
            </a:r>
          </a:p>
          <a:p>
            <a:r>
              <a:rPr lang="nl-NL" dirty="0"/>
              <a:t>Onbegrepen voelen</a:t>
            </a:r>
          </a:p>
          <a:p>
            <a:r>
              <a:rPr lang="nl-NL" dirty="0"/>
              <a:t>Onrecht</a:t>
            </a:r>
          </a:p>
          <a:p>
            <a:r>
              <a:rPr lang="nl-NL" dirty="0"/>
              <a:t>Problemen met vrienden</a:t>
            </a:r>
          </a:p>
          <a:p>
            <a:r>
              <a:rPr lang="nl-NL" dirty="0"/>
              <a:t>Problemen met klasgenoten of docenten</a:t>
            </a:r>
          </a:p>
          <a:p>
            <a:r>
              <a:rPr lang="nl-NL" dirty="0"/>
              <a:t>Enz. </a:t>
            </a:r>
          </a:p>
          <a:p>
            <a:endParaRPr lang="nl-NL" dirty="0"/>
          </a:p>
        </p:txBody>
      </p:sp>
      <p:pic>
        <p:nvPicPr>
          <p:cNvPr id="11" name="Afbeelding 10" descr="Afbeelding met persoon&#10;&#10;Beschrijving is gegenereerd met hoge betrouwbaarheid">
            <a:extLst>
              <a:ext uri="{FF2B5EF4-FFF2-40B4-BE49-F238E27FC236}">
                <a16:creationId xmlns:a16="http://schemas.microsoft.com/office/drawing/2014/main" id="{AC641B44-DA9A-491B-AF9F-6011F65DB2A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6200000">
            <a:off x="7952157" y="2342543"/>
            <a:ext cx="3035429" cy="1556631"/>
          </a:xfrm>
          <a:prstGeom prst="rect">
            <a:avLst/>
          </a:prstGeom>
        </p:spPr>
      </p:pic>
      <p:pic>
        <p:nvPicPr>
          <p:cNvPr id="14" name="Afbeelding 13" descr="Afbeelding met persoon, grond, buiten, gebouw&#10;&#10;Beschrijving is gegenereerd met zeer hoge betrouwbaarheid">
            <a:extLst>
              <a:ext uri="{FF2B5EF4-FFF2-40B4-BE49-F238E27FC236}">
                <a16:creationId xmlns:a16="http://schemas.microsoft.com/office/drawing/2014/main" id="{AFDADB6E-BA0E-4450-BCE0-DBD846C77BB5}"/>
              </a:ext>
            </a:extLst>
          </p:cNvPr>
          <p:cNvPicPr>
            <a:picLocks noChangeAspect="1"/>
          </p:cNvPicPr>
          <p:nvPr/>
        </p:nvPicPr>
        <p:blipFill>
          <a:blip r:embed="rId4"/>
          <a:stretch>
            <a:fillRect/>
          </a:stretch>
        </p:blipFill>
        <p:spPr>
          <a:xfrm>
            <a:off x="8676863" y="4743713"/>
            <a:ext cx="2780521" cy="1565647"/>
          </a:xfrm>
          <a:prstGeom prst="rect">
            <a:avLst/>
          </a:prstGeom>
        </p:spPr>
      </p:pic>
    </p:spTree>
    <p:extLst>
      <p:ext uri="{BB962C8B-B14F-4D97-AF65-F5344CB8AC3E}">
        <p14:creationId xmlns:p14="http://schemas.microsoft.com/office/powerpoint/2010/main" val="319199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A6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stropdas, binnen, persoon, man&#10;&#10;Beschrijving is gegenereerd met zeer hoge betrouwbaarheid">
            <a:extLst>
              <a:ext uri="{FF2B5EF4-FFF2-40B4-BE49-F238E27FC236}">
                <a16:creationId xmlns:a16="http://schemas.microsoft.com/office/drawing/2014/main" id="{93E3A3BE-0F76-4EF3-B3A4-4C57D888BD5C}"/>
              </a:ext>
            </a:extLst>
          </p:cNvPr>
          <p:cNvPicPr>
            <a:picLocks noChangeAspect="1"/>
          </p:cNvPicPr>
          <p:nvPr/>
        </p:nvPicPr>
        <p:blipFill rotWithShape="1">
          <a:blip r:embed="rId2"/>
          <a:srcRect t="19976" r="1" b="15724"/>
          <a:stretch/>
        </p:blipFill>
        <p:spPr>
          <a:xfrm>
            <a:off x="327547" y="321733"/>
            <a:ext cx="7058306" cy="4107392"/>
          </a:xfrm>
          <a:prstGeom prst="rect">
            <a:avLst/>
          </a:prstGeom>
        </p:spPr>
      </p:pic>
      <p:sp>
        <p:nvSpPr>
          <p:cNvPr id="2" name="Titel 1">
            <a:extLst>
              <a:ext uri="{FF2B5EF4-FFF2-40B4-BE49-F238E27FC236}">
                <a16:creationId xmlns:a16="http://schemas.microsoft.com/office/drawing/2014/main" id="{E13F80FB-B4D3-468B-8F32-66B0803E4C07}"/>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Geheimhouding?</a:t>
            </a:r>
          </a:p>
        </p:txBody>
      </p:sp>
      <p:sp>
        <p:nvSpPr>
          <p:cNvPr id="3" name="Tijdelijke aanduiding voor inhoud 2">
            <a:extLst>
              <a:ext uri="{FF2B5EF4-FFF2-40B4-BE49-F238E27FC236}">
                <a16:creationId xmlns:a16="http://schemas.microsoft.com/office/drawing/2014/main" id="{5225B942-DC4A-4EDD-BA17-24D1061A10C5}"/>
              </a:ext>
            </a:extLst>
          </p:cNvPr>
          <p:cNvSpPr>
            <a:spLocks noGrp="1"/>
          </p:cNvSpPr>
          <p:nvPr>
            <p:ph idx="1"/>
          </p:nvPr>
        </p:nvSpPr>
        <p:spPr>
          <a:xfrm>
            <a:off x="8029319" y="917725"/>
            <a:ext cx="3424739" cy="4852362"/>
          </a:xfrm>
        </p:spPr>
        <p:txBody>
          <a:bodyPr anchor="ctr">
            <a:normAutofit/>
          </a:bodyPr>
          <a:lstStyle/>
          <a:p>
            <a:r>
              <a:rPr lang="nl-NL" sz="2000" b="1" dirty="0">
                <a:solidFill>
                  <a:srgbClr val="FFFFFF"/>
                </a:solidFill>
              </a:rPr>
              <a:t>Hebben vertrouwenspersonen geheimhoudingsplicht?</a:t>
            </a:r>
            <a:r>
              <a:rPr lang="nl-NL" sz="2000" dirty="0">
                <a:solidFill>
                  <a:srgbClr val="FFFFFF"/>
                </a:solidFill>
              </a:rPr>
              <a:t> </a:t>
            </a:r>
          </a:p>
          <a:p>
            <a:r>
              <a:rPr lang="nl-NL" sz="2000" i="1" dirty="0">
                <a:solidFill>
                  <a:srgbClr val="FFFFFF"/>
                </a:solidFill>
              </a:rPr>
              <a:t>Nee, vertrouwenspersonen zijn verantwoordelijke volwassenen en moeten in kunnen staan voor de veiligheid van de leerlingen. Wanneer deze veiligheid niet kan worden gegarandeerd gaan ze samen met jou zoeken naar een oplossing. Ze zullen nooit iets doen wat jij niet weet en zullen altijd in gesprek gaan over waarom het beter is om hulp in te schakelen en samen met jou de gevolgen doorspreken.</a:t>
            </a:r>
            <a:endParaRPr lang="nl-NL" sz="2000" dirty="0">
              <a:solidFill>
                <a:srgbClr val="FFFFFF"/>
              </a:solidFill>
            </a:endParaRPr>
          </a:p>
          <a:p>
            <a:endParaRPr lang="nl-NL" sz="2000" dirty="0">
              <a:solidFill>
                <a:srgbClr val="FFFFFF"/>
              </a:solidFill>
            </a:endParaRPr>
          </a:p>
        </p:txBody>
      </p:sp>
    </p:spTree>
    <p:extLst>
      <p:ext uri="{BB962C8B-B14F-4D97-AF65-F5344CB8AC3E}">
        <p14:creationId xmlns:p14="http://schemas.microsoft.com/office/powerpoint/2010/main" val="194102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34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persoon, tafel, muur, binnen&#10;&#10;Beschrijving is gegenereerd met zeer hoge betrouwbaarheid">
            <a:extLst>
              <a:ext uri="{FF2B5EF4-FFF2-40B4-BE49-F238E27FC236}">
                <a16:creationId xmlns:a16="http://schemas.microsoft.com/office/drawing/2014/main" id="{A29BC46C-BE2A-43EE-A294-664CC468705F}"/>
              </a:ext>
            </a:extLst>
          </p:cNvPr>
          <p:cNvPicPr>
            <a:picLocks noChangeAspect="1"/>
          </p:cNvPicPr>
          <p:nvPr/>
        </p:nvPicPr>
        <p:blipFill rotWithShape="1">
          <a:blip r:embed="rId2">
            <a:duotone>
              <a:schemeClr val="accent1">
                <a:shade val="45000"/>
                <a:satMod val="135000"/>
              </a:schemeClr>
              <a:prstClr val="white"/>
            </a:duotone>
            <a:extLst/>
          </a:blip>
          <a:srcRect r="1" b="12494"/>
          <a:stretch/>
        </p:blipFill>
        <p:spPr>
          <a:xfrm>
            <a:off x="327547" y="321733"/>
            <a:ext cx="7058306" cy="4107392"/>
          </a:xfrm>
          <a:prstGeom prst="rect">
            <a:avLst/>
          </a:prstGeom>
        </p:spPr>
      </p:pic>
      <p:sp>
        <p:nvSpPr>
          <p:cNvPr id="2" name="Titel 1">
            <a:extLst>
              <a:ext uri="{FF2B5EF4-FFF2-40B4-BE49-F238E27FC236}">
                <a16:creationId xmlns:a16="http://schemas.microsoft.com/office/drawing/2014/main" id="{2CFBA3D2-AEC6-45A9-B106-B886AF143C2A}"/>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Hoe gaat zo’n gesprek?</a:t>
            </a:r>
          </a:p>
        </p:txBody>
      </p:sp>
      <p:sp>
        <p:nvSpPr>
          <p:cNvPr id="3" name="Tijdelijke aanduiding voor inhoud 2">
            <a:extLst>
              <a:ext uri="{FF2B5EF4-FFF2-40B4-BE49-F238E27FC236}">
                <a16:creationId xmlns:a16="http://schemas.microsoft.com/office/drawing/2014/main" id="{253B4AD5-0A08-4613-9CEE-A5EEF55DDF8B}"/>
              </a:ext>
            </a:extLst>
          </p:cNvPr>
          <p:cNvSpPr>
            <a:spLocks noGrp="1"/>
          </p:cNvSpPr>
          <p:nvPr>
            <p:ph idx="1"/>
          </p:nvPr>
        </p:nvSpPr>
        <p:spPr>
          <a:xfrm>
            <a:off x="8029319" y="917725"/>
            <a:ext cx="3424739" cy="4852362"/>
          </a:xfrm>
        </p:spPr>
        <p:txBody>
          <a:bodyPr anchor="ctr">
            <a:normAutofit/>
          </a:bodyPr>
          <a:lstStyle/>
          <a:p>
            <a:r>
              <a:rPr lang="nl-NL" sz="1900" b="1" dirty="0">
                <a:solidFill>
                  <a:srgbClr val="FFFFFF"/>
                </a:solidFill>
              </a:rPr>
              <a:t>Hoe gaat zo'n gesprek met de vertrouwenspersoon?</a:t>
            </a:r>
            <a:r>
              <a:rPr lang="nl-NL" sz="1900" dirty="0">
                <a:solidFill>
                  <a:srgbClr val="FFFFFF"/>
                </a:solidFill>
              </a:rPr>
              <a:t> </a:t>
            </a:r>
          </a:p>
          <a:p>
            <a:r>
              <a:rPr lang="nl-NL" sz="1900" i="1" dirty="0">
                <a:solidFill>
                  <a:srgbClr val="FFFFFF"/>
                </a:solidFill>
              </a:rPr>
              <a:t>Het eerste gesprek is een kennismakingsgesprek waarin de </a:t>
            </a:r>
            <a:r>
              <a:rPr lang="nl-NL" sz="1900" i="1">
                <a:solidFill>
                  <a:srgbClr val="FFFFFF"/>
                </a:solidFill>
              </a:rPr>
              <a:t>vertrouwenspersoon uitlegt </a:t>
            </a:r>
            <a:r>
              <a:rPr lang="nl-NL" sz="1900" i="1" dirty="0">
                <a:solidFill>
                  <a:srgbClr val="FFFFFF"/>
                </a:solidFill>
              </a:rPr>
              <a:t>hoe vertrouwenspersonen werken en je kort kunt vertellen waar je mee zit. Dan bepalen jullie samen wat de volgende stappen zijn. Het is de bedoeling dat jullie samen het probleem gaan bespreken en ook samen gaan denken over een oplossing. Je zult dus meestal geen kant en klare oplossing krijgen omdat de oplossing bij jou moet passen en daarbij is jouw mening erg belangrijk. </a:t>
            </a:r>
            <a:endParaRPr lang="nl-NL" sz="1900" dirty="0">
              <a:solidFill>
                <a:srgbClr val="FFFFFF"/>
              </a:solidFill>
            </a:endParaRPr>
          </a:p>
        </p:txBody>
      </p:sp>
    </p:spTree>
    <p:extLst>
      <p:ext uri="{BB962C8B-B14F-4D97-AF65-F5344CB8AC3E}">
        <p14:creationId xmlns:p14="http://schemas.microsoft.com/office/powerpoint/2010/main" val="3544592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9EE9FC-03BF-4860-9A99-6B440AB430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150596"/>
            <a:ext cx="779472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2A1F828-B549-4D9A-B091-4B2DC4B2B2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4632"/>
            <a:ext cx="7794722"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140078B-702A-463C-B633-546117AE10E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422775" y="480322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E731406D-C9E5-4D03-ADB8-2F26C7BEDAA6}"/>
              </a:ext>
            </a:extLst>
          </p:cNvPr>
          <p:cNvPicPr>
            <a:picLocks noChangeAspect="1"/>
          </p:cNvPicPr>
          <p:nvPr/>
        </p:nvPicPr>
        <p:blipFill rotWithShape="1">
          <a:blip r:embed="rId2"/>
          <a:srcRect l="4350" r="3153" b="1"/>
          <a:stretch/>
        </p:blipFill>
        <p:spPr>
          <a:xfrm>
            <a:off x="484632" y="484632"/>
            <a:ext cx="3248521" cy="3511948"/>
          </a:xfrm>
          <a:prstGeom prst="rect">
            <a:avLst/>
          </a:prstGeom>
        </p:spPr>
      </p:pic>
      <p:pic>
        <p:nvPicPr>
          <p:cNvPr id="7" name="Afbeelding 6" descr="Afbeelding met teken, lucht, tekst, buiten&#10;&#10;Beschrijving is gegenereerd met zeer hoge betrouwbaarheid">
            <a:extLst>
              <a:ext uri="{FF2B5EF4-FFF2-40B4-BE49-F238E27FC236}">
                <a16:creationId xmlns:a16="http://schemas.microsoft.com/office/drawing/2014/main" id="{C41638C9-29BD-47A2-B47F-87B2F919408F}"/>
              </a:ext>
            </a:extLst>
          </p:cNvPr>
          <p:cNvPicPr>
            <a:picLocks noChangeAspect="1"/>
          </p:cNvPicPr>
          <p:nvPr/>
        </p:nvPicPr>
        <p:blipFill rotWithShape="1">
          <a:blip r:embed="rId3"/>
          <a:srcRect t="6900" r="-4" b="5856"/>
          <a:stretch/>
        </p:blipFill>
        <p:spPr>
          <a:xfrm>
            <a:off x="484633" y="4150596"/>
            <a:ext cx="3248521" cy="2231808"/>
          </a:xfrm>
          <a:prstGeom prst="rect">
            <a:avLst/>
          </a:prstGeom>
        </p:spPr>
      </p:pic>
      <p:sp>
        <p:nvSpPr>
          <p:cNvPr id="2" name="Titel 1">
            <a:extLst>
              <a:ext uri="{FF2B5EF4-FFF2-40B4-BE49-F238E27FC236}">
                <a16:creationId xmlns:a16="http://schemas.microsoft.com/office/drawing/2014/main" id="{60980356-2F8A-4F08-B9CF-8B510C235338}"/>
              </a:ext>
            </a:extLst>
          </p:cNvPr>
          <p:cNvSpPr>
            <a:spLocks noGrp="1"/>
          </p:cNvSpPr>
          <p:nvPr>
            <p:ph type="title"/>
          </p:nvPr>
        </p:nvSpPr>
        <p:spPr>
          <a:xfrm>
            <a:off x="4684903" y="4391025"/>
            <a:ext cx="6685507" cy="1738808"/>
          </a:xfrm>
        </p:spPr>
        <p:txBody>
          <a:bodyPr>
            <a:normAutofit/>
          </a:bodyPr>
          <a:lstStyle/>
          <a:p>
            <a:r>
              <a:rPr lang="nl-NL">
                <a:solidFill>
                  <a:srgbClr val="FFFFFF"/>
                </a:solidFill>
              </a:rPr>
              <a:t>Hoeveel gesprekken?</a:t>
            </a:r>
          </a:p>
        </p:txBody>
      </p:sp>
      <p:sp>
        <p:nvSpPr>
          <p:cNvPr id="3" name="Tijdelijke aanduiding voor inhoud 2">
            <a:extLst>
              <a:ext uri="{FF2B5EF4-FFF2-40B4-BE49-F238E27FC236}">
                <a16:creationId xmlns:a16="http://schemas.microsoft.com/office/drawing/2014/main" id="{63DD6827-0139-42FC-B18D-DA4AAD0686B9}"/>
              </a:ext>
            </a:extLst>
          </p:cNvPr>
          <p:cNvSpPr>
            <a:spLocks noGrp="1"/>
          </p:cNvSpPr>
          <p:nvPr>
            <p:ph idx="1"/>
          </p:nvPr>
        </p:nvSpPr>
        <p:spPr>
          <a:xfrm>
            <a:off x="4219802" y="804998"/>
            <a:ext cx="7150608" cy="2871216"/>
          </a:xfrm>
        </p:spPr>
        <p:txBody>
          <a:bodyPr>
            <a:normAutofit/>
          </a:bodyPr>
          <a:lstStyle/>
          <a:p>
            <a:r>
              <a:rPr lang="nl-NL" b="1" dirty="0"/>
              <a:t>Hoe vaak kan ik met de vertrouwenspersoon praten?</a:t>
            </a:r>
            <a:r>
              <a:rPr lang="nl-NL" dirty="0"/>
              <a:t> </a:t>
            </a:r>
          </a:p>
          <a:p>
            <a:r>
              <a:rPr lang="nl-NL" i="1" dirty="0"/>
              <a:t>Het is de bedoeling dat je binnen ongeveer 4 à 5 gesprekjes weer verder kunt. Als dit niet zo is, ben je het er vaak zelf ook wel mee eens dat er verdere hulp nodig is, dit kunnen jullie dan samen bespreken. Het is natuurlijk ook mogelijk dat je vraag al binnen 1 of 2 gesprekjes is beantwoord. </a:t>
            </a:r>
            <a:endParaRPr lang="nl-NL" dirty="0"/>
          </a:p>
          <a:p>
            <a:endParaRPr lang="nl-NL" dirty="0"/>
          </a:p>
        </p:txBody>
      </p:sp>
    </p:spTree>
    <p:extLst>
      <p:ext uri="{BB962C8B-B14F-4D97-AF65-F5344CB8AC3E}">
        <p14:creationId xmlns:p14="http://schemas.microsoft.com/office/powerpoint/2010/main" val="107070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2476</TotalTime>
  <Words>333</Words>
  <Application>Microsoft Office PowerPoint</Application>
  <PresentationFormat>Breedbeeld</PresentationFormat>
  <Paragraphs>64</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Tw Cen MT</vt:lpstr>
      <vt:lpstr>Tw Cen MT Condensed</vt:lpstr>
      <vt:lpstr>Wingdings</vt:lpstr>
      <vt:lpstr>Wingdings 3</vt:lpstr>
      <vt:lpstr>Integraal</vt:lpstr>
      <vt:lpstr>Vertrouwenspersonen</vt:lpstr>
      <vt:lpstr>In de knoop?</vt:lpstr>
      <vt:lpstr>Wat kun je doen als….?</vt:lpstr>
      <vt:lpstr>Bij wie kun je terecht, als je ergens mee zit?</vt:lpstr>
      <vt:lpstr>1e contactpersoon</vt:lpstr>
      <vt:lpstr>Wanneer ga je naar je mentor of vertrouwenspersoon?</vt:lpstr>
      <vt:lpstr>Geheimhouding?</vt:lpstr>
      <vt:lpstr>Hoe gaat zo’n gesprek?</vt:lpstr>
      <vt:lpstr>Hoeveel gesprekken?</vt:lpstr>
      <vt:lpstr>Wie en hoe?</vt:lpstr>
      <vt:lpstr>Praten helpt!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Vertrouwenspersonen</dc:title>
  <dc:creator>Martine van Winkel</dc:creator>
  <cp:lastModifiedBy>Martine van Winkel</cp:lastModifiedBy>
  <cp:revision>12</cp:revision>
  <dcterms:created xsi:type="dcterms:W3CDTF">2017-10-24T16:58:44Z</dcterms:created>
  <dcterms:modified xsi:type="dcterms:W3CDTF">2018-09-10T17:10:30Z</dcterms:modified>
</cp:coreProperties>
</file>